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15" r:id="rId7"/>
    <p:sldId id="316" r:id="rId8"/>
    <p:sldId id="317" r:id="rId9"/>
    <p:sldId id="318" r:id="rId10"/>
    <p:sldId id="319" r:id="rId11"/>
    <p:sldId id="320" r:id="rId12"/>
    <p:sldId id="321" r:id="rId13"/>
    <p:sldId id="322" r:id="rId14"/>
    <p:sldId id="323" r:id="rId15"/>
    <p:sldId id="324" r:id="rId16"/>
    <p:sldId id="325" r:id="rId17"/>
    <p:sldId id="326" r:id="rId18"/>
    <p:sldId id="327" r:id="rId19"/>
    <p:sldId id="328" r:id="rId20"/>
    <p:sldId id="309" r:id="rId21"/>
    <p:sldId id="332" r:id="rId22"/>
    <p:sldId id="329" r:id="rId23"/>
    <p:sldId id="333" r:id="rId24"/>
    <p:sldId id="331" r:id="rId25"/>
    <p:sldId id="330"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278" y="36"/>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02/08/2017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2017</a:t>
            </a:r>
          </a:p>
        </p:txBody>
      </p:sp>
      <p:sp>
        <p:nvSpPr>
          <p:cNvPr id="4099" name="Text Placeholder 2"/>
          <p:cNvSpPr>
            <a:spLocks noGrp="1"/>
          </p:cNvSpPr>
          <p:nvPr>
            <p:ph type="body" sz="quarter" idx="13"/>
          </p:nvPr>
        </p:nvSpPr>
        <p:spPr>
          <a:xfrm>
            <a:off x="792163" y="3427413"/>
            <a:ext cx="4959157" cy="473075"/>
          </a:xfrm>
        </p:spPr>
        <p:txBody>
          <a:bodyPr/>
          <a:lstStyle/>
          <a:p>
            <a:pPr lvl="2"/>
            <a:r>
              <a:rPr lang="en-GB" sz="2400" dirty="0"/>
              <a:t>Global economic and </a:t>
            </a:r>
            <a:r>
              <a:rPr lang="en-GB" sz="2400" dirty="0" smtClean="0"/>
              <a:t>financial market </a:t>
            </a:r>
            <a:r>
              <a:rPr lang="en-GB" sz="2400" dirty="0"/>
              <a:t>developments</a:t>
            </a:r>
            <a:endParaRPr lang="en-GB"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7518757" cy="882143"/>
          </a:xfrm>
        </p:spPr>
        <p:txBody>
          <a:bodyPr/>
          <a:lstStyle/>
          <a:p>
            <a:pPr lvl="1"/>
            <a:r>
              <a:rPr lang="en-GB" b="1" dirty="0"/>
              <a:t>Chart 1.9</a:t>
            </a:r>
            <a:r>
              <a:rPr lang="en-GB" dirty="0"/>
              <a:t>  Sterling has remained 15%–20% below its late-2015 peak</a:t>
            </a:r>
          </a:p>
          <a:p>
            <a:pPr lvl="2"/>
            <a:r>
              <a:rPr lang="en-GB" dirty="0"/>
              <a:t>Sterling exchange rates</a:t>
            </a:r>
          </a:p>
        </p:txBody>
      </p:sp>
      <p:sp>
        <p:nvSpPr>
          <p:cNvPr id="5" name="Text Placeholder 4"/>
          <p:cNvSpPr>
            <a:spLocks noGrp="1"/>
          </p:cNvSpPr>
          <p:nvPr>
            <p:ph type="body" sz="quarter" idx="16"/>
          </p:nvPr>
        </p:nvSpPr>
        <p:spPr/>
        <p:txBody>
          <a:bodyPr/>
          <a:lstStyle/>
          <a:p>
            <a:endParaRPr lang="en-GB" dirty="0"/>
          </a:p>
        </p:txBody>
      </p:sp>
      <p:pic>
        <p:nvPicPr>
          <p:cNvPr id="9218" name="Picture 2" descr="Q:\Current publications\IR August 2017\Section 1\Chart 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78486"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634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1.10</a:t>
            </a:r>
            <a:r>
              <a:rPr lang="en-GB" dirty="0"/>
              <a:t>  International equity prices have risen over the past year</a:t>
            </a:r>
          </a:p>
          <a:p>
            <a:pPr lvl="2"/>
            <a:r>
              <a:rPr lang="en-GB" dirty="0"/>
              <a:t>International equity prices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MSCI, Thomson Reuters </a:t>
            </a:r>
            <a:r>
              <a:rPr lang="en-GB" dirty="0" err="1"/>
              <a:t>Datastream</a:t>
            </a:r>
            <a:r>
              <a:rPr lang="en-GB" dirty="0"/>
              <a:t> and Bank calculations</a:t>
            </a:r>
            <a:r>
              <a:rPr lang="en-GB" dirty="0" smtClean="0"/>
              <a:t>.</a:t>
            </a:r>
          </a:p>
          <a:p>
            <a:endParaRPr lang="en-GB" dirty="0"/>
          </a:p>
          <a:p>
            <a:r>
              <a:rPr lang="en-GB" dirty="0"/>
              <a:t>(a)	In local currency terms, except for MSCI Emerging Markets, which is in US dollar terms.  The MSCI Inc. disclaimer of liability, which applies to the data provided, is available at </a:t>
            </a:r>
            <a:br>
              <a:rPr lang="en-GB" dirty="0"/>
            </a:br>
            <a:r>
              <a:rPr lang="en-GB" dirty="0"/>
              <a:t>www.bankofengland.co.uk/publications/Pages/inflationreport/2017/aug.aspx</a:t>
            </a:r>
            <a:r>
              <a:rPr lang="en-GB" dirty="0" smtClean="0"/>
              <a:t>.</a:t>
            </a:r>
            <a:endParaRPr lang="en-GB" dirty="0"/>
          </a:p>
        </p:txBody>
      </p:sp>
      <p:pic>
        <p:nvPicPr>
          <p:cNvPr id="10242" name="Picture 2" descr="Q:\Current publications\IR August 2017\Section 1\Chart 1.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78486"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174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450249" cy="882143"/>
          </a:xfrm>
        </p:spPr>
        <p:txBody>
          <a:bodyPr/>
          <a:lstStyle/>
          <a:p>
            <a:pPr lvl="1"/>
            <a:r>
              <a:rPr lang="en-GB" b="1" dirty="0"/>
              <a:t>Chart 1.11</a:t>
            </a:r>
            <a:r>
              <a:rPr lang="en-GB" dirty="0"/>
              <a:t>  Equity risk </a:t>
            </a:r>
            <a:r>
              <a:rPr lang="en-GB" dirty="0" err="1"/>
              <a:t>premia</a:t>
            </a:r>
            <a:r>
              <a:rPr lang="en-GB" dirty="0"/>
              <a:t> have fallen significantly over the past year in the euro area and United States but not the United Kingdom</a:t>
            </a:r>
          </a:p>
          <a:p>
            <a:pPr lvl="2"/>
            <a:r>
              <a:rPr lang="en-GB" dirty="0"/>
              <a:t>Estimates of international equity risk </a:t>
            </a:r>
            <a:r>
              <a:rPr lang="en-GB" dirty="0" err="1"/>
              <a:t>premia</a:t>
            </a:r>
            <a:r>
              <a:rPr lang="en-GB" baseline="30000" dirty="0"/>
              <a:t>(a)</a:t>
            </a:r>
            <a:endParaRPr lang="en-GB" dirty="0"/>
          </a:p>
        </p:txBody>
      </p:sp>
      <p:sp>
        <p:nvSpPr>
          <p:cNvPr id="5" name="Text Placeholder 4"/>
          <p:cNvSpPr>
            <a:spLocks noGrp="1"/>
          </p:cNvSpPr>
          <p:nvPr>
            <p:ph type="body" sz="quarter" idx="16"/>
          </p:nvPr>
        </p:nvSpPr>
        <p:spPr>
          <a:xfrm>
            <a:off x="292100" y="5810250"/>
            <a:ext cx="8364790" cy="1047751"/>
          </a:xfrm>
        </p:spPr>
        <p:txBody>
          <a:bodyPr/>
          <a:lstStyle/>
          <a:p>
            <a:r>
              <a:rPr lang="en-GB" dirty="0" smtClean="0"/>
              <a:t>Sources</a:t>
            </a:r>
            <a:r>
              <a:rPr lang="en-GB" dirty="0"/>
              <a:t>:  Bloomberg, IMF </a:t>
            </a:r>
            <a:r>
              <a:rPr lang="en-GB" i="1" dirty="0"/>
              <a:t>WEO</a:t>
            </a:r>
            <a:r>
              <a:rPr lang="en-GB" dirty="0"/>
              <a:t>, Thomson Reuters </a:t>
            </a:r>
            <a:r>
              <a:rPr lang="en-GB" dirty="0" err="1"/>
              <a:t>Datastream</a:t>
            </a:r>
            <a:r>
              <a:rPr lang="en-GB" dirty="0"/>
              <a:t> and Bank calculations</a:t>
            </a:r>
            <a:r>
              <a:rPr lang="en-GB" dirty="0" smtClean="0"/>
              <a:t>.</a:t>
            </a:r>
          </a:p>
          <a:p>
            <a:endParaRPr lang="en-GB" dirty="0"/>
          </a:p>
          <a:p>
            <a:r>
              <a:rPr lang="en-GB" dirty="0"/>
              <a:t>(a)	Based on an estimated dividend discount model.  See </a:t>
            </a:r>
            <a:r>
              <a:rPr lang="en-GB" dirty="0" err="1"/>
              <a:t>Dison</a:t>
            </a:r>
            <a:r>
              <a:rPr lang="en-GB" dirty="0"/>
              <a:t>, W and Rattan, A (2017), ‘An improved model for understanding equity prices’, </a:t>
            </a:r>
            <a:r>
              <a:rPr lang="en-GB" i="1" dirty="0"/>
              <a:t>Bank of England Quarterly Bulletin</a:t>
            </a:r>
            <a:r>
              <a:rPr lang="en-GB" dirty="0"/>
              <a:t>, 2017 Q2, pages 86–97;  </a:t>
            </a:r>
            <a:r>
              <a:rPr lang="en-GB" dirty="0" smtClean="0"/>
              <a:t>www.bankofengland.co.uk/publications/Pages/quarterlybulletin/2017/q2/a1.aspx.</a:t>
            </a:r>
            <a:endParaRPr lang="en-GB" dirty="0"/>
          </a:p>
        </p:txBody>
      </p:sp>
      <p:pic>
        <p:nvPicPr>
          <p:cNvPr id="11266" name="Picture 2" descr="Q:\Current publications\IR August 2017\Section 1\Chart 1.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748495"/>
            <a:ext cx="4927274" cy="4061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100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1.12</a:t>
            </a:r>
            <a:r>
              <a:rPr lang="en-GB" dirty="0"/>
              <a:t>  Sterling high-yield </a:t>
            </a:r>
            <a:r>
              <a:rPr lang="en-GB" dirty="0" smtClean="0"/>
              <a:t>corporate </a:t>
            </a:r>
            <a:r>
              <a:rPr lang="en-GB" dirty="0"/>
              <a:t>bond spreads have narrowed by less than US dollar and euro spreads over the past year</a:t>
            </a:r>
          </a:p>
          <a:p>
            <a:pPr lvl="2"/>
            <a:r>
              <a:rPr lang="en-GB" dirty="0"/>
              <a:t>International non-financial </a:t>
            </a:r>
            <a:r>
              <a:rPr lang="en-GB" dirty="0" smtClean="0"/>
              <a:t>corporate </a:t>
            </a:r>
            <a:r>
              <a:rPr lang="en-GB" dirty="0"/>
              <a:t>bond spreads</a:t>
            </a:r>
            <a:r>
              <a:rPr lang="en-GB" baseline="30000" dirty="0"/>
              <a:t>(a)</a:t>
            </a:r>
            <a:endParaRPr lang="en-GB" dirty="0"/>
          </a:p>
        </p:txBody>
      </p:sp>
      <p:pic>
        <p:nvPicPr>
          <p:cNvPr id="1026" name="Picture 2" descr="Q:\Current publications\IR August 2017\Section 1\Chart 1.12 REDRA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7325" y="1782541"/>
            <a:ext cx="5088275" cy="402770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p:txBody>
          <a:bodyPr/>
          <a:lstStyle/>
          <a:p>
            <a:r>
              <a:rPr lang="en-GB" dirty="0" smtClean="0"/>
              <a:t>Sources</a:t>
            </a:r>
            <a:r>
              <a:rPr lang="en-GB" dirty="0"/>
              <a:t>:  Bank of America Merrill Lynch Global Research, Thomson Reuters </a:t>
            </a:r>
            <a:r>
              <a:rPr lang="en-GB" dirty="0" err="1"/>
              <a:t>Datastream</a:t>
            </a:r>
            <a:r>
              <a:rPr lang="en-GB" dirty="0"/>
              <a:t> and Bank calculations</a:t>
            </a:r>
            <a:r>
              <a:rPr lang="en-GB" dirty="0" smtClean="0"/>
              <a:t>.</a:t>
            </a:r>
          </a:p>
          <a:p>
            <a:endParaRPr lang="en-GB" dirty="0"/>
          </a:p>
          <a:p>
            <a:r>
              <a:rPr lang="en-GB" dirty="0"/>
              <a:t>(a)	Option-adjusted spreads on government bond yields.  High-yield corporate bond yields are calculated using aggregate indices of bonds rated lower than BBB3. </a:t>
            </a:r>
            <a:r>
              <a:rPr lang="en-GB"/>
              <a:t>Investment-grade corporate bond yields are calculated using an index of bonds with a rating of BBB3 or above. </a:t>
            </a:r>
            <a:r>
              <a:rPr lang="en-GB" smtClean="0"/>
              <a:t> Due </a:t>
            </a:r>
            <a:r>
              <a:rPr lang="en-GB" dirty="0"/>
              <a:t>to monthly index rebalancing, movements in yields at the end of each month might reflect changes in the population of securities within the indices</a:t>
            </a:r>
            <a:r>
              <a:rPr lang="en-GB" dirty="0" smtClean="0"/>
              <a:t>.</a:t>
            </a:r>
            <a:endParaRPr lang="en-GB" dirty="0"/>
          </a:p>
        </p:txBody>
      </p:sp>
    </p:spTree>
    <p:extLst>
      <p:ext uri="{BB962C8B-B14F-4D97-AF65-F5344CB8AC3E}">
        <p14:creationId xmlns:p14="http://schemas.microsoft.com/office/powerpoint/2010/main" val="2147871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1.13</a:t>
            </a:r>
            <a:r>
              <a:rPr lang="en-GB" dirty="0"/>
              <a:t>  UK domestically focused companies’ equity prices have underperformed</a:t>
            </a:r>
          </a:p>
          <a:p>
            <a:pPr lvl="2"/>
            <a:r>
              <a:rPr lang="en-GB" dirty="0"/>
              <a:t>FTSE All-Share and UK domestically focused companies’ equity prices</a:t>
            </a:r>
          </a:p>
        </p:txBody>
      </p:sp>
      <p:sp>
        <p:nvSpPr>
          <p:cNvPr id="5" name="Text Placeholder 4"/>
          <p:cNvSpPr>
            <a:spLocks noGrp="1"/>
          </p:cNvSpPr>
          <p:nvPr>
            <p:ph type="body" sz="quarter" idx="16"/>
          </p:nvPr>
        </p:nvSpPr>
        <p:spPr/>
        <p:txBody>
          <a:bodyPr/>
          <a:lstStyle/>
          <a:p>
            <a:r>
              <a:rPr lang="en-GB" dirty="0" smtClean="0"/>
              <a:t>Sources</a:t>
            </a:r>
            <a:r>
              <a:rPr lang="en-GB" dirty="0"/>
              <a:t>:  Bloomberg, Thomson Reuters </a:t>
            </a:r>
            <a:r>
              <a:rPr lang="en-GB" dirty="0" err="1"/>
              <a:t>Datastream</a:t>
            </a:r>
            <a:r>
              <a:rPr lang="en-GB" dirty="0"/>
              <a:t> and Bank calculations</a:t>
            </a:r>
            <a:r>
              <a:rPr lang="en-GB" dirty="0" smtClean="0"/>
              <a:t>.</a:t>
            </a:r>
          </a:p>
          <a:p>
            <a:endParaRPr lang="en-GB" dirty="0"/>
          </a:p>
          <a:p>
            <a:r>
              <a:rPr lang="en-GB" dirty="0"/>
              <a:t>(a)	UK domestically focused companies are defined as those generating at least 70% of their revenues in the United Kingdom, based on annual financial accounts data on companies’ geographic revenue breakdown</a:t>
            </a:r>
            <a:r>
              <a:rPr lang="en-GB" dirty="0" smtClean="0"/>
              <a:t>.</a:t>
            </a:r>
            <a:endParaRPr lang="en-GB" dirty="0"/>
          </a:p>
        </p:txBody>
      </p:sp>
      <p:pic>
        <p:nvPicPr>
          <p:cNvPr id="13314" name="Picture 2" descr="Q:\Current publications\IR August 2017\Section 1\Chart 1.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6" y="1371600"/>
            <a:ext cx="5260560" cy="4423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176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1.14</a:t>
            </a:r>
            <a:r>
              <a:rPr lang="en-GB" dirty="0"/>
              <a:t>  UK bank funding spreads have narrowed over the past year</a:t>
            </a:r>
          </a:p>
          <a:p>
            <a:pPr lvl="2"/>
            <a:r>
              <a:rPr lang="en-GB" dirty="0"/>
              <a:t>UK banks’ indicative longer-term funding </a:t>
            </a:r>
            <a:r>
              <a:rPr lang="en-GB" dirty="0" smtClean="0"/>
              <a:t>spreads</a:t>
            </a:r>
            <a:endParaRPr lang="en-GB" dirty="0"/>
          </a:p>
        </p:txBody>
      </p:sp>
      <p:sp>
        <p:nvSpPr>
          <p:cNvPr id="5" name="Text Placeholder 4"/>
          <p:cNvSpPr>
            <a:spLocks noGrp="1"/>
          </p:cNvSpPr>
          <p:nvPr>
            <p:ph type="body" sz="quarter" idx="16"/>
          </p:nvPr>
        </p:nvSpPr>
        <p:spPr/>
        <p:txBody>
          <a:bodyPr/>
          <a:lstStyle/>
          <a:p>
            <a:r>
              <a:rPr lang="en-GB" dirty="0"/>
              <a:t>Sources:  Bank of England, Bloomberg, IHS </a:t>
            </a:r>
            <a:r>
              <a:rPr lang="en-GB" dirty="0" err="1"/>
              <a:t>Markit</a:t>
            </a:r>
            <a:r>
              <a:rPr lang="en-GB" dirty="0"/>
              <a:t> and Bank calculations</a:t>
            </a:r>
            <a:r>
              <a:rPr lang="en-GB" dirty="0" smtClean="0"/>
              <a:t>.</a:t>
            </a:r>
          </a:p>
          <a:p>
            <a:endParaRPr lang="en-GB" dirty="0"/>
          </a:p>
          <a:p>
            <a:r>
              <a:rPr lang="en-GB" dirty="0"/>
              <a:t>(a)	Constant-maturity unweighted average of secondary market spreads to mid-swaps for the major UK lenders’ five-year euro-denominated senior unsecured bonds or a suitable proxy when unavailable.</a:t>
            </a:r>
          </a:p>
          <a:p>
            <a:r>
              <a:rPr lang="en-GB" dirty="0"/>
              <a:t>(b)	Unweighted average of spreads for two-year and three-year sterling fixed-rate retail bonds over equivalent-maturity swaps.  Bond rates are end-month rates and swap rates are monthly averages of daily rates.</a:t>
            </a:r>
          </a:p>
          <a:p>
            <a:r>
              <a:rPr lang="en-GB" dirty="0"/>
              <a:t>(c)	Unweighted average of five-year euro-denominated senior CDS </a:t>
            </a:r>
            <a:r>
              <a:rPr lang="en-GB" dirty="0" err="1"/>
              <a:t>premia</a:t>
            </a:r>
            <a:r>
              <a:rPr lang="en-GB" dirty="0"/>
              <a:t> for the major UK lenders.</a:t>
            </a:r>
          </a:p>
          <a:p>
            <a:r>
              <a:rPr lang="en-GB" dirty="0"/>
              <a:t>(d)	Constant-maturity unweighted average of secondary market spreads to swaps for the major UK lenders’ five-year euro-denominated covered bonds or a suitable proxy when unavailable.</a:t>
            </a:r>
          </a:p>
        </p:txBody>
      </p:sp>
      <p:pic>
        <p:nvPicPr>
          <p:cNvPr id="14338" name="Picture 2" descr="Q:\Current publications\IR August 2017\Section 1\Chart 1.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4978548" cy="4023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147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1.A</a:t>
            </a:r>
            <a:r>
              <a:rPr lang="en-GB" dirty="0"/>
              <a:t>  Global GDP growth picked up in Q2</a:t>
            </a:r>
          </a:p>
          <a:p>
            <a:pPr lvl="2"/>
            <a:r>
              <a:rPr lang="en-GB" dirty="0"/>
              <a:t>GDP in selected countries and regions</a:t>
            </a:r>
            <a:r>
              <a:rPr lang="en-GB" baseline="30000" dirty="0"/>
              <a:t>(a)</a:t>
            </a:r>
            <a:endParaRPr lang="en-GB" dirty="0"/>
          </a:p>
        </p:txBody>
      </p:sp>
      <p:sp>
        <p:nvSpPr>
          <p:cNvPr id="5" name="Text Placeholder 4"/>
          <p:cNvSpPr>
            <a:spLocks noGrp="1"/>
          </p:cNvSpPr>
          <p:nvPr>
            <p:ph type="body" sz="quarter" idx="16"/>
          </p:nvPr>
        </p:nvSpPr>
        <p:spPr>
          <a:xfrm>
            <a:off x="292100" y="5810250"/>
            <a:ext cx="8416064" cy="1047751"/>
          </a:xfrm>
        </p:spPr>
        <p:txBody>
          <a:bodyPr/>
          <a:lstStyle/>
          <a:p>
            <a:r>
              <a:rPr lang="en-GB" dirty="0" smtClean="0"/>
              <a:t>Sources</a:t>
            </a:r>
            <a:r>
              <a:rPr lang="en-GB" dirty="0"/>
              <a:t>:  IMF </a:t>
            </a:r>
            <a:r>
              <a:rPr lang="en-GB" i="1" dirty="0"/>
              <a:t>World Economic Outlook</a:t>
            </a:r>
            <a:r>
              <a:rPr lang="en-GB" dirty="0"/>
              <a:t> (</a:t>
            </a:r>
            <a:r>
              <a:rPr lang="en-GB" i="1" dirty="0"/>
              <a:t>WEO</a:t>
            </a:r>
            <a:r>
              <a:rPr lang="en-GB" dirty="0"/>
              <a:t>), OECD, ONS, Thomson Reuters </a:t>
            </a:r>
            <a:r>
              <a:rPr lang="en-GB" dirty="0" err="1"/>
              <a:t>Datastream</a:t>
            </a:r>
            <a:r>
              <a:rPr lang="en-GB" dirty="0"/>
              <a:t> and Bank calculations</a:t>
            </a:r>
            <a:r>
              <a:rPr lang="en-GB" dirty="0" smtClean="0"/>
              <a:t>.</a:t>
            </a:r>
          </a:p>
          <a:p>
            <a:endParaRPr lang="en-GB" dirty="0"/>
          </a:p>
          <a:p>
            <a:r>
              <a:rPr lang="en-GB" dirty="0"/>
              <a:t>(a)	Real GDP measures.  Figures in parentheses are shares in UK goods and services exports in 2015.</a:t>
            </a:r>
          </a:p>
          <a:p>
            <a:r>
              <a:rPr lang="en-GB" dirty="0"/>
              <a:t>(b)	Data are four-quarter growth.  The earliest observation for India is 2012 Q2.</a:t>
            </a:r>
          </a:p>
          <a:p>
            <a:r>
              <a:rPr lang="en-GB" dirty="0"/>
              <a:t>(c)	The earliest observation for Russia is 2003 Q2. </a:t>
            </a:r>
          </a:p>
          <a:p>
            <a:r>
              <a:rPr lang="en-GB" dirty="0"/>
              <a:t>(d)	Constructed using data for real GDP growth rates for 180 countries weighted according to their shares in UK exports.  For the vast majority of countries, the latest observation is 2017 Q1.  For those countries where data are not yet available, Bank staff projections are used</a:t>
            </a:r>
            <a:r>
              <a:rPr lang="en-GB" dirty="0" smtClean="0"/>
              <a:t>.</a:t>
            </a:r>
            <a:endParaRPr lang="en-GB" dirty="0"/>
          </a:p>
        </p:txBody>
      </p:sp>
      <p:pic>
        <p:nvPicPr>
          <p:cNvPr id="17410" name="Picture 2" descr="Q:\Current publications\IR August 2017\Section 1\Table 1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731" y="1208088"/>
            <a:ext cx="7554913" cy="433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752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1.B</a:t>
            </a:r>
            <a:r>
              <a:rPr lang="en-GB" dirty="0"/>
              <a:t>  Core inflation remains subdued in the euro area and United States</a:t>
            </a:r>
          </a:p>
          <a:p>
            <a:pPr lvl="2"/>
            <a:r>
              <a:rPr lang="en-GB" dirty="0"/>
              <a:t>Inflation in selected countries and regions</a:t>
            </a:r>
          </a:p>
        </p:txBody>
      </p:sp>
      <p:sp>
        <p:nvSpPr>
          <p:cNvPr id="5" name="Text Placeholder 4"/>
          <p:cNvSpPr>
            <a:spLocks noGrp="1"/>
          </p:cNvSpPr>
          <p:nvPr>
            <p:ph type="body" sz="quarter" idx="16"/>
          </p:nvPr>
        </p:nvSpPr>
        <p:spPr/>
        <p:txBody>
          <a:bodyPr/>
          <a:lstStyle/>
          <a:p>
            <a:r>
              <a:rPr lang="en-GB" dirty="0" smtClean="0"/>
              <a:t>Sources</a:t>
            </a:r>
            <a:r>
              <a:rPr lang="en-GB" dirty="0"/>
              <a:t>:  Eurostat, IMF </a:t>
            </a:r>
            <a:r>
              <a:rPr lang="en-GB" i="1" dirty="0"/>
              <a:t>WEO</a:t>
            </a:r>
            <a:r>
              <a:rPr lang="en-GB" dirty="0"/>
              <a:t>, ONS, Thomson Reuters </a:t>
            </a:r>
            <a:r>
              <a:rPr lang="en-GB" dirty="0" err="1"/>
              <a:t>Datastream</a:t>
            </a:r>
            <a:r>
              <a:rPr lang="en-GB" dirty="0"/>
              <a:t>, US Bureau of Economic Analysis and Bank calculations</a:t>
            </a:r>
            <a:r>
              <a:rPr lang="en-GB" dirty="0" smtClean="0"/>
              <a:t>.</a:t>
            </a:r>
          </a:p>
          <a:p>
            <a:endParaRPr lang="en-GB" dirty="0"/>
          </a:p>
          <a:p>
            <a:r>
              <a:rPr lang="en-GB" dirty="0"/>
              <a:t>(a)	Data points for July 2017 are flash estimates.</a:t>
            </a:r>
          </a:p>
          <a:p>
            <a:r>
              <a:rPr lang="en-GB" dirty="0"/>
              <a:t>(b)	Personal consumption expenditure price index inflation.  Data points for June 2017 are preliminary estimates.</a:t>
            </a:r>
          </a:p>
          <a:p>
            <a:r>
              <a:rPr lang="en-GB" dirty="0"/>
              <a:t>(c)	UK-weighted world consumer price inflation is constructed using data for consumption deflators for 51 countries, weighted according to their shares in UK exports.  UK-weighted world export price inflation excluding oil is constructed using data for non-oil export deflators for 51 countries, excluding major oil exporters, weighted according to their shares in UK exports.  For the vast majority of countries, the latest observations are 2017 Q1.  Where data are not yet available, Bank staff projections are used.  Figures for June are Bank staff projections for 2017 Q2.</a:t>
            </a:r>
          </a:p>
          <a:p>
            <a:r>
              <a:rPr lang="en-GB" dirty="0"/>
              <a:t>(d)	For the euro area and the United Kingdom, excludes energy, food, alcoholic beverages and tobacco.  For the United States, excludes food and energy</a:t>
            </a:r>
            <a:r>
              <a:rPr lang="en-GB" dirty="0" smtClean="0"/>
              <a:t>.</a:t>
            </a:r>
            <a:endParaRPr lang="en-GB" dirty="0"/>
          </a:p>
        </p:txBody>
      </p:sp>
      <p:pic>
        <p:nvPicPr>
          <p:cNvPr id="16386" name="Picture 2" descr="Q:\Current publications\IR August 2017\Section 1\Table 1.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353" y="1320324"/>
            <a:ext cx="5284667" cy="3968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6815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1.C</a:t>
            </a:r>
            <a:r>
              <a:rPr lang="en-GB" dirty="0"/>
              <a:t>  </a:t>
            </a:r>
            <a:r>
              <a:rPr lang="en-GB" dirty="0">
                <a:solidFill>
                  <a:schemeClr val="tx1"/>
                </a:solidFill>
              </a:rPr>
              <a:t>Monitoring the MPC’s key judgements</a:t>
            </a:r>
          </a:p>
        </p:txBody>
      </p:sp>
      <p:sp>
        <p:nvSpPr>
          <p:cNvPr id="5" name="Text Placeholder 4"/>
          <p:cNvSpPr>
            <a:spLocks noGrp="1"/>
          </p:cNvSpPr>
          <p:nvPr>
            <p:ph type="body" sz="quarter" idx="16"/>
          </p:nvPr>
        </p:nvSpPr>
        <p:spPr/>
        <p:txBody>
          <a:bodyPr/>
          <a:lstStyle/>
          <a:p>
            <a:endParaRPr lang="en-GB" dirty="0"/>
          </a:p>
        </p:txBody>
      </p:sp>
      <p:pic>
        <p:nvPicPr>
          <p:cNvPr id="18434" name="Picture 2" descr="Q:\Current publications\IR August 2017\Section 1\Table 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357" y="932206"/>
            <a:ext cx="6543476"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69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1.1</a:t>
            </a:r>
            <a:r>
              <a:rPr lang="en-GB" dirty="0"/>
              <a:t>  Business investment growth has risen across advanced economies</a:t>
            </a:r>
          </a:p>
          <a:p>
            <a:pPr lvl="2"/>
            <a:r>
              <a:rPr lang="en-GB" dirty="0"/>
              <a:t>Business investment in selected countries and regions</a:t>
            </a:r>
            <a:r>
              <a:rPr lang="en-GB" baseline="30000" dirty="0"/>
              <a:t>(a</a:t>
            </a:r>
            <a:r>
              <a:rPr lang="en-GB" baseline="30000" dirty="0" smtClean="0"/>
              <a:t>)</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OECD, Thomson Reuters </a:t>
            </a:r>
            <a:r>
              <a:rPr lang="en-GB" dirty="0" err="1"/>
              <a:t>Datastream</a:t>
            </a:r>
            <a:r>
              <a:rPr lang="en-GB" dirty="0"/>
              <a:t> and Bank calculations</a:t>
            </a:r>
            <a:r>
              <a:rPr lang="en-GB" dirty="0" smtClean="0"/>
              <a:t>.</a:t>
            </a:r>
          </a:p>
          <a:p>
            <a:endParaRPr lang="en-GB" dirty="0"/>
          </a:p>
          <a:p>
            <a:r>
              <a:rPr lang="en-GB" dirty="0"/>
              <a:t>(a)	Chained-volume measures.  Includes Canada, euro area, Japan, United Kingdom and United States.  UK data are adjusted for the transfer of nuclear reactors from the public corporation sector to central government in 2005 Q2</a:t>
            </a:r>
            <a:r>
              <a:rPr lang="en-GB" dirty="0" smtClean="0"/>
              <a:t>.</a:t>
            </a:r>
            <a:endParaRPr lang="en-GB" dirty="0"/>
          </a:p>
        </p:txBody>
      </p:sp>
      <p:pic>
        <p:nvPicPr>
          <p:cNvPr id="1026" name="Picture 2" descr="Q:\Current publications\IR August 2017\Section 1\Chart 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4" y="1404662"/>
            <a:ext cx="5404725"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498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Why are measures of financial market uncertainty close to historical lows?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4175123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a:t>
            </a:r>
            <a:r>
              <a:rPr lang="en-GB" dirty="0"/>
              <a:t>  Financial market uncertainty appears to have fallen</a:t>
            </a:r>
          </a:p>
          <a:p>
            <a:pPr lvl="2"/>
            <a:r>
              <a:rPr lang="en-GB" dirty="0"/>
              <a:t>Policy uncertainty and implied volatility of equity prices</a:t>
            </a:r>
          </a:p>
        </p:txBody>
      </p:sp>
      <p:sp>
        <p:nvSpPr>
          <p:cNvPr id="5" name="Text Placeholder 4"/>
          <p:cNvSpPr>
            <a:spLocks noGrp="1"/>
          </p:cNvSpPr>
          <p:nvPr>
            <p:ph type="body" sz="quarter" idx="16"/>
          </p:nvPr>
        </p:nvSpPr>
        <p:spPr>
          <a:xfrm>
            <a:off x="292100" y="5810250"/>
            <a:ext cx="8040050" cy="1047751"/>
          </a:xfrm>
        </p:spPr>
        <p:txBody>
          <a:bodyPr/>
          <a:lstStyle/>
          <a:p>
            <a:r>
              <a:rPr lang="en-GB" dirty="0" smtClean="0"/>
              <a:t>Sources</a:t>
            </a:r>
            <a:r>
              <a:rPr lang="en-GB" dirty="0"/>
              <a:t>:  Bloomberg, policyuncertainty.com and Bank calculations</a:t>
            </a:r>
            <a:r>
              <a:rPr lang="en-GB" dirty="0" smtClean="0"/>
              <a:t>.</a:t>
            </a:r>
          </a:p>
          <a:p>
            <a:endParaRPr lang="en-GB" dirty="0"/>
          </a:p>
          <a:p>
            <a:r>
              <a:rPr lang="en-GB" dirty="0"/>
              <a:t>(a)	VIX measure of 30-day implied volatility of the S&amp;P 500 equity index.</a:t>
            </a:r>
          </a:p>
          <a:p>
            <a:r>
              <a:rPr lang="en-GB" dirty="0"/>
              <a:t>(b)	Global policy uncertainty is a PPP-weighted measure of media citations of terms related to policy uncertainty, based on Baker, S R, Bloom, N and Davis, S J (2016), ‘Measuring economic policy uncertainty’, </a:t>
            </a:r>
            <a:r>
              <a:rPr lang="en-GB" i="1" dirty="0"/>
              <a:t>NBER Working Paper No. 21633</a:t>
            </a:r>
            <a:r>
              <a:rPr lang="en-GB" dirty="0" smtClean="0"/>
              <a:t>.</a:t>
            </a:r>
            <a:endParaRPr lang="en-GB" dirty="0"/>
          </a:p>
        </p:txBody>
      </p:sp>
      <p:pic>
        <p:nvPicPr>
          <p:cNvPr id="15362" name="Picture 2" descr="Q:\Current publications\IR August 2017\Section 1\Chart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203494"/>
            <a:ext cx="5344374" cy="460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611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1.2</a:t>
            </a:r>
            <a:r>
              <a:rPr lang="en-GB" dirty="0"/>
              <a:t>  Measures of euro-area and US confidence remain buoyant</a:t>
            </a:r>
          </a:p>
          <a:p>
            <a:pPr lvl="2"/>
            <a:r>
              <a:rPr lang="en-GB" dirty="0"/>
              <a:t>Euro-area and US consumer and business confidence</a:t>
            </a:r>
            <a:r>
              <a:rPr lang="en-GB" baseline="30000" dirty="0"/>
              <a:t>(a</a:t>
            </a:r>
            <a:r>
              <a:rPr lang="en-GB" baseline="30000" dirty="0" smtClean="0"/>
              <a:t>)</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European Commission (EC), The Conference Board, Thomson Reuters </a:t>
            </a:r>
            <a:r>
              <a:rPr lang="en-GB" dirty="0" err="1"/>
              <a:t>Datastream</a:t>
            </a:r>
            <a:r>
              <a:rPr lang="en-GB" dirty="0"/>
              <a:t>, University of Michigan and Bank calculations</a:t>
            </a:r>
            <a:r>
              <a:rPr lang="en-GB" dirty="0" smtClean="0"/>
              <a:t>.</a:t>
            </a:r>
          </a:p>
          <a:p>
            <a:endParaRPr lang="en-GB" dirty="0"/>
          </a:p>
          <a:p>
            <a:r>
              <a:rPr lang="en-GB" dirty="0"/>
              <a:t>(a)	Monthly data unless otherwise stated.</a:t>
            </a:r>
          </a:p>
          <a:p>
            <a:r>
              <a:rPr lang="en-GB" dirty="0"/>
              <a:t>(b)	University of Michigan consumer sentiment index.  Data are non seasonally adjusted.</a:t>
            </a:r>
          </a:p>
          <a:p>
            <a:r>
              <a:rPr lang="en-GB" dirty="0"/>
              <a:t>(c)	Overall EC consumer confidence indicator.</a:t>
            </a:r>
          </a:p>
          <a:p>
            <a:r>
              <a:rPr lang="en-GB" dirty="0"/>
              <a:t>(d)	The Conference Board — Measure of CEO Confidence™, © 2017 The Conference Board.  Content reproduced with permission.  All rights reserved.  Data are quarterly and non seasonally adjusted.</a:t>
            </a:r>
          </a:p>
          <a:p>
            <a:r>
              <a:rPr lang="en-GB" dirty="0"/>
              <a:t>(e)	Headline EC sentiment index, reweighted to exclude consumer confidence.  Average of overall confidence in the industrial (50%), services (38%), retail trade (6%) and construction (6%) sectors</a:t>
            </a:r>
            <a:r>
              <a:rPr lang="en-GB" dirty="0" smtClean="0"/>
              <a:t>.</a:t>
            </a:r>
            <a:endParaRPr lang="en-GB" dirty="0"/>
          </a:p>
        </p:txBody>
      </p:sp>
      <p:pic>
        <p:nvPicPr>
          <p:cNvPr id="2050" name="Picture 2" descr="Q:\Current publications\IR August 2017\Section 1\Chart 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54509"/>
            <a:ext cx="5091831"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3956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1.3</a:t>
            </a:r>
            <a:r>
              <a:rPr lang="en-GB" dirty="0"/>
              <a:t>  Global trade growth has risen</a:t>
            </a:r>
          </a:p>
          <a:p>
            <a:pPr lvl="2"/>
            <a:r>
              <a:rPr lang="en-GB" dirty="0"/>
              <a:t>Global GDP and trade in goods </a:t>
            </a:r>
          </a:p>
        </p:txBody>
      </p:sp>
      <p:sp>
        <p:nvSpPr>
          <p:cNvPr id="5" name="Text Placeholder 4"/>
          <p:cNvSpPr>
            <a:spLocks noGrp="1"/>
          </p:cNvSpPr>
          <p:nvPr>
            <p:ph type="body" sz="quarter" idx="16"/>
          </p:nvPr>
        </p:nvSpPr>
        <p:spPr/>
        <p:txBody>
          <a:bodyPr/>
          <a:lstStyle/>
          <a:p>
            <a:r>
              <a:rPr lang="en-GB" dirty="0" smtClean="0"/>
              <a:t>Sources</a:t>
            </a:r>
            <a:r>
              <a:rPr lang="en-GB" dirty="0"/>
              <a:t>:  CPB Netherlands Bureau for Economic Policy Analysis, IMF</a:t>
            </a:r>
            <a:r>
              <a:rPr lang="en-GB" i="1" dirty="0"/>
              <a:t> WEO</a:t>
            </a:r>
            <a:r>
              <a:rPr lang="en-GB" dirty="0"/>
              <a:t>, OECD, Thomson Reuters </a:t>
            </a:r>
            <a:r>
              <a:rPr lang="en-GB" dirty="0" err="1"/>
              <a:t>Datastream</a:t>
            </a:r>
            <a:r>
              <a:rPr lang="en-GB" dirty="0"/>
              <a:t> and Bank calculations</a:t>
            </a:r>
            <a:r>
              <a:rPr lang="en-GB" dirty="0" smtClean="0"/>
              <a:t>.</a:t>
            </a:r>
          </a:p>
          <a:p>
            <a:endParaRPr lang="en-GB" dirty="0"/>
          </a:p>
          <a:p>
            <a:r>
              <a:rPr lang="en-GB" dirty="0"/>
              <a:t>(a)	Volume measure.  The diamond shows data for the three months to May 2017.</a:t>
            </a:r>
          </a:p>
          <a:p>
            <a:r>
              <a:rPr lang="en-GB" dirty="0"/>
              <a:t>(b)	Chained-volume measure.  Constructed using real GDP growth rates of 181 countries weighted according to their shares in world GDP using the IMF’s purchasing power parity (PPP) weights.  For the vast majority of countries, the latest observation is 2017 Q1.  For those countries where data are not yet available, Bank staff projections are used.  The diamond shows Bank staff’s projection for 2017 Q2</a:t>
            </a:r>
            <a:r>
              <a:rPr lang="en-GB" dirty="0" smtClean="0"/>
              <a:t>.</a:t>
            </a:r>
            <a:endParaRPr lang="en-GB" dirty="0"/>
          </a:p>
        </p:txBody>
      </p:sp>
      <p:pic>
        <p:nvPicPr>
          <p:cNvPr id="3074" name="Picture 2" descr="Q:\Current publications\IR August 2017\Section 1\Chart 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04725"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155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80985" cy="882143"/>
          </a:xfrm>
        </p:spPr>
        <p:txBody>
          <a:bodyPr/>
          <a:lstStyle/>
          <a:p>
            <a:pPr lvl="1"/>
            <a:r>
              <a:rPr lang="en-GB" b="1" dirty="0"/>
              <a:t>Chart 1.4</a:t>
            </a:r>
            <a:r>
              <a:rPr lang="en-GB" dirty="0"/>
              <a:t>  The composition of advanced-economy growth has rotated towards investment</a:t>
            </a:r>
          </a:p>
          <a:p>
            <a:pPr lvl="2"/>
            <a:r>
              <a:rPr lang="en-GB" dirty="0"/>
              <a:t>Contributions to four-quarter GDP growth for selected advanced economies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IMF </a:t>
            </a:r>
            <a:r>
              <a:rPr lang="en-GB" i="1" dirty="0"/>
              <a:t>WEO</a:t>
            </a:r>
            <a:r>
              <a:rPr lang="en-GB" dirty="0"/>
              <a:t>, OECD, Thomson Reuters </a:t>
            </a:r>
            <a:r>
              <a:rPr lang="en-GB" dirty="0" err="1"/>
              <a:t>Datastream</a:t>
            </a:r>
            <a:r>
              <a:rPr lang="en-GB" dirty="0"/>
              <a:t> and Bank calculations.</a:t>
            </a:r>
          </a:p>
          <a:p>
            <a:endParaRPr lang="en-GB" dirty="0" smtClean="0"/>
          </a:p>
          <a:p>
            <a:r>
              <a:rPr lang="en-GB" dirty="0" smtClean="0"/>
              <a:t>(</a:t>
            </a:r>
            <a:r>
              <a:rPr lang="en-GB" dirty="0"/>
              <a:t>a)	Constructed using real GDP data for Canada, euro area, Japan, United Kingdom and United States.  Weighted using the IMF’s PPP weights</a:t>
            </a:r>
            <a:r>
              <a:rPr lang="en-GB" dirty="0" smtClean="0"/>
              <a:t>.</a:t>
            </a:r>
            <a:endParaRPr lang="en-GB" dirty="0"/>
          </a:p>
        </p:txBody>
      </p:sp>
      <p:pic>
        <p:nvPicPr>
          <p:cNvPr id="4098" name="Picture 2" descr="Q:\Current publications\IR August 2017\Section 1\Chart 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177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1.5</a:t>
            </a:r>
            <a:r>
              <a:rPr lang="en-GB" dirty="0"/>
              <a:t>  Oil prices have fallen in recent months</a:t>
            </a:r>
          </a:p>
          <a:p>
            <a:pPr lvl="2"/>
            <a:r>
              <a:rPr lang="en-GB" dirty="0"/>
              <a:t>US dollar oil and commodity prices</a:t>
            </a:r>
          </a:p>
        </p:txBody>
      </p:sp>
      <p:sp>
        <p:nvSpPr>
          <p:cNvPr id="5" name="Text Placeholder 4"/>
          <p:cNvSpPr>
            <a:spLocks noGrp="1"/>
          </p:cNvSpPr>
          <p:nvPr>
            <p:ph type="body" sz="quarter" idx="16"/>
          </p:nvPr>
        </p:nvSpPr>
        <p:spPr/>
        <p:txBody>
          <a:bodyPr/>
          <a:lstStyle/>
          <a:p>
            <a:r>
              <a:rPr lang="en-GB" dirty="0" smtClean="0"/>
              <a:t>Sources</a:t>
            </a:r>
            <a:r>
              <a:rPr lang="en-GB" dirty="0"/>
              <a:t>:  Bloomberg, S&amp;P indices, Thomson Reuters </a:t>
            </a:r>
            <a:r>
              <a:rPr lang="en-GB" dirty="0" err="1"/>
              <a:t>Datastream</a:t>
            </a:r>
            <a:r>
              <a:rPr lang="en-GB" dirty="0"/>
              <a:t> and Bank calculations.</a:t>
            </a:r>
          </a:p>
          <a:p>
            <a:endParaRPr lang="en-GB" dirty="0" smtClean="0"/>
          </a:p>
          <a:p>
            <a:r>
              <a:rPr lang="en-GB" dirty="0" smtClean="0"/>
              <a:t>(</a:t>
            </a:r>
            <a:r>
              <a:rPr lang="en-GB" dirty="0"/>
              <a:t>a)	Calculated using S&amp;P GSCI US dollar commodity price indices.</a:t>
            </a:r>
          </a:p>
          <a:p>
            <a:r>
              <a:rPr lang="en-GB" dirty="0"/>
              <a:t>(b)	Total agricultural and livestock S&amp;P commodity index.</a:t>
            </a:r>
          </a:p>
          <a:p>
            <a:r>
              <a:rPr lang="en-GB" dirty="0"/>
              <a:t>(c)	US dollar Brent forward prices for delivery in 10–25 days’ time</a:t>
            </a:r>
            <a:r>
              <a:rPr lang="en-GB" dirty="0" smtClean="0"/>
              <a:t>.</a:t>
            </a:r>
            <a:endParaRPr lang="en-GB" dirty="0"/>
          </a:p>
        </p:txBody>
      </p:sp>
      <p:pic>
        <p:nvPicPr>
          <p:cNvPr id="5122" name="Picture 2" descr="Q:\Current publications\IR August 2017\Section 1\Chart 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78486"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85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1.6</a:t>
            </a:r>
            <a:r>
              <a:rPr lang="en-GB" dirty="0"/>
              <a:t>  US and euro-area wage growth remain subdued</a:t>
            </a:r>
          </a:p>
          <a:p>
            <a:pPr lvl="2"/>
            <a:r>
              <a:rPr lang="en-GB" dirty="0"/>
              <a:t>Euro-area and US wages</a:t>
            </a:r>
          </a:p>
        </p:txBody>
      </p:sp>
      <p:sp>
        <p:nvSpPr>
          <p:cNvPr id="5" name="Text Placeholder 4"/>
          <p:cNvSpPr>
            <a:spLocks noGrp="1"/>
          </p:cNvSpPr>
          <p:nvPr>
            <p:ph type="body" sz="quarter" idx="16"/>
          </p:nvPr>
        </p:nvSpPr>
        <p:spPr/>
        <p:txBody>
          <a:bodyPr/>
          <a:lstStyle/>
          <a:p>
            <a:r>
              <a:rPr lang="en-GB" dirty="0" smtClean="0"/>
              <a:t>Sources</a:t>
            </a:r>
            <a:r>
              <a:rPr lang="en-GB" dirty="0"/>
              <a:t>:  Eurostat, Thomson Reuters </a:t>
            </a:r>
            <a:r>
              <a:rPr lang="en-GB" dirty="0" err="1"/>
              <a:t>Datastream</a:t>
            </a:r>
            <a:r>
              <a:rPr lang="en-GB" dirty="0"/>
              <a:t>, US Bureau of Economic Analysis and Bank calculations.</a:t>
            </a:r>
          </a:p>
          <a:p>
            <a:endParaRPr lang="en-GB" dirty="0" smtClean="0"/>
          </a:p>
          <a:p>
            <a:r>
              <a:rPr lang="en-GB" dirty="0" smtClean="0"/>
              <a:t>(</a:t>
            </a:r>
            <a:r>
              <a:rPr lang="en-GB" dirty="0"/>
              <a:t>a)	Employment Cost Index for wages and salaries of civilian workers.</a:t>
            </a:r>
          </a:p>
          <a:p>
            <a:r>
              <a:rPr lang="en-GB" dirty="0"/>
              <a:t>(b)	Compensation per employee.  Data are to 2017 Q1</a:t>
            </a:r>
            <a:r>
              <a:rPr lang="en-GB" dirty="0" smtClean="0"/>
              <a:t>.</a:t>
            </a:r>
            <a:endParaRPr lang="en-GB" dirty="0"/>
          </a:p>
        </p:txBody>
      </p:sp>
      <p:pic>
        <p:nvPicPr>
          <p:cNvPr id="6146" name="Picture 2" descr="Q:\Current publications\IR August 2017\Section 1\Chart 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987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1.7</a:t>
            </a:r>
            <a:r>
              <a:rPr lang="en-GB" dirty="0"/>
              <a:t>  Long-term interest rates have increased over the past year</a:t>
            </a:r>
          </a:p>
          <a:p>
            <a:pPr lvl="2"/>
            <a:r>
              <a:rPr lang="en-GB" dirty="0"/>
              <a:t>Ten-year nominal government bond yields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Bloomberg and Bank calculations.</a:t>
            </a:r>
          </a:p>
          <a:p>
            <a:endParaRPr lang="en-GB" dirty="0" smtClean="0"/>
          </a:p>
          <a:p>
            <a:r>
              <a:rPr lang="en-GB" dirty="0" smtClean="0"/>
              <a:t>(</a:t>
            </a:r>
            <a:r>
              <a:rPr lang="en-GB" dirty="0"/>
              <a:t>a)	Zero-coupon spot rates derived from government bond prices</a:t>
            </a:r>
            <a:r>
              <a:rPr lang="en-GB" dirty="0" smtClean="0"/>
              <a:t>.</a:t>
            </a:r>
            <a:endParaRPr lang="en-GB" dirty="0"/>
          </a:p>
        </p:txBody>
      </p:sp>
      <p:pic>
        <p:nvPicPr>
          <p:cNvPr id="7170" name="Picture 2" descr="Q:\Current publications\IR August 2017\Section 1\Chart 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54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1.8</a:t>
            </a:r>
            <a:r>
              <a:rPr lang="en-GB" dirty="0"/>
              <a:t>  Market-implied paths for short-term rates have risen in the United Kingdom and euro area</a:t>
            </a:r>
          </a:p>
          <a:p>
            <a:pPr lvl="2"/>
            <a:r>
              <a:rPr lang="en-GB" dirty="0"/>
              <a:t>International forward interest rates</a:t>
            </a:r>
            <a:r>
              <a:rPr lang="en-GB" baseline="30000" dirty="0"/>
              <a:t>(a)</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Bloomberg, European Central Bank (ECB) and Federal Reserve</a:t>
            </a:r>
            <a:r>
              <a:rPr lang="en-GB" dirty="0" smtClean="0"/>
              <a:t>.</a:t>
            </a:r>
          </a:p>
          <a:p>
            <a:endParaRPr lang="en-GB" dirty="0"/>
          </a:p>
          <a:p>
            <a:r>
              <a:rPr lang="en-GB" dirty="0"/>
              <a:t>(a)	The August 2017 and May 2017 curves are estimated using instantaneous forward overnight index swap rates in the fifteen working days to 26 July and 3 May respectively.</a:t>
            </a:r>
          </a:p>
          <a:p>
            <a:r>
              <a:rPr lang="en-GB" dirty="0"/>
              <a:t>(b)	Upper bound of the target range. </a:t>
            </a:r>
          </a:p>
        </p:txBody>
      </p:sp>
      <p:pic>
        <p:nvPicPr>
          <p:cNvPr id="8194" name="Picture 2" descr="Q:\Current publications\IR August 2017\Section 1\Chart 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04662"/>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528031"/>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2017-08-02T23:00:00+00:00</PublishDate>
    <PublishingExpirationDate xmlns="http://schemas.microsoft.com/sharepoint/v3" xsi:nil="true"/>
    <IncludeContentsInIndex xmlns="http://schemas.microsoft.com/sharepoint/v3">true</IncludeContentsInIndex>
    <PublishingStartDate xmlns="http://schemas.microsoft.com/sharepoint/v3">2017-08-03T11:00:00+00:00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5A747499-D055-4494-BECF-CC0DD689BDE0}"/>
</file>

<file path=customXml/itemProps4.xml><?xml version="1.0" encoding="utf-8"?>
<ds:datastoreItem xmlns:ds="http://schemas.openxmlformats.org/officeDocument/2006/customXml" ds:itemID="{1DFD21DB-BB11-4287-9452-B008552520EF}"/>
</file>

<file path=docProps/app.xml><?xml version="1.0" encoding="utf-8"?>
<Properties xmlns="http://schemas.openxmlformats.org/officeDocument/2006/extended-properties" xmlns:vt="http://schemas.openxmlformats.org/officeDocument/2006/docPropsVTypes">
  <Template>IR POWERPOINT TEMPLATE</Template>
  <TotalTime>115</TotalTime>
  <Words>593</Words>
  <Application>Microsoft Office PowerPoint</Application>
  <PresentationFormat>On-screen Show (4:3)</PresentationFormat>
  <Paragraphs>106</Paragraphs>
  <Slides>21</Slides>
  <Notes>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IR POWERPOINT TEMPLATE</vt:lpstr>
      <vt:lpstr>Inflation Report August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market developments</dc:title>
  <dc:subject>Section 1: Global economic and financial market developments</dc:subject>
  <dc:creator>Bank of England</dc:creator>
  <cp:keywords/>
  <dc:description/>
  <cp:lastModifiedBy>Chapman, Wayne</cp:lastModifiedBy>
  <cp:revision>12</cp:revision>
  <cp:lastPrinted>2014-02-11T15:04:13Z</cp:lastPrinted>
  <dcterms:created xsi:type="dcterms:W3CDTF">2017-08-02T09:49:17Z</dcterms:created>
  <dcterms:modified xsi:type="dcterms:W3CDTF">2017-08-02T17:30:01Z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